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0" r:id="rId3"/>
    <p:sldId id="263" r:id="rId4"/>
    <p:sldId id="264" r:id="rId5"/>
    <p:sldId id="265" r:id="rId6"/>
    <p:sldId id="266" r:id="rId7"/>
    <p:sldId id="267" r:id="rId8"/>
    <p:sldId id="268" r:id="rId9"/>
    <p:sldId id="271" r:id="rId10"/>
    <p:sldId id="269" r:id="rId11"/>
    <p:sldId id="270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84A27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7" autoAdjust="0"/>
    <p:restoredTop sz="93937" autoAdjust="0"/>
  </p:normalViewPr>
  <p:slideViewPr>
    <p:cSldViewPr snapToGrid="0">
      <p:cViewPr varScale="1">
        <p:scale>
          <a:sx n="35" d="100"/>
          <a:sy n="35" d="100"/>
        </p:scale>
        <p:origin x="38" y="674"/>
      </p:cViewPr>
      <p:guideLst/>
    </p:cSldViewPr>
  </p:slideViewPr>
  <p:outlineViewPr>
    <p:cViewPr>
      <p:scale>
        <a:sx n="33" d="100"/>
        <a:sy n="33" d="100"/>
      </p:scale>
      <p:origin x="0" y="-3595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2.jpe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AF2CAA-AF57-4EF5-8972-9758B20AAF14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104992-B651-4401-BD42-FB309C481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99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1EAC3-D463-484C-BF8A-9DBDA73C91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833EBB-0AD1-4974-BEB1-6A1D770A0D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62265F-1DD4-4D40-9E5D-4F47AC59D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FB1AE-C521-4DFE-B96A-06069436B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2F91B-6E6D-4584-8639-81316E7D4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652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54A22-8900-4F96-A465-BF8500F62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218B8-2455-454D-A59E-84A95C624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6A0E3-2A75-4304-A181-4146B57F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19689-C696-4E3F-9A00-C818EB936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013D4-35BF-4C59-BFE7-C44DC908E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806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089E3F-0485-4AAE-B9C3-078E8975B8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147818-AEDC-47B1-B695-73BF2B7822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31C47-53A5-4735-99E4-CE9D3D83F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353DE-2951-4571-8D04-8458247D7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B3D77-60BF-40DC-AAF5-662CAD88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3214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8227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ECFB3-626F-4215-B534-C8A2C015B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5D732-5D3F-4A91-A70A-C6CE8FEBAF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EE001-2992-464F-BB97-3453A156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5F29A-04C7-4E5E-9D13-A84291C6B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5C58EB-455C-4F11-906A-5D17A9BA4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198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BB0B9-447F-4A4A-8FC4-B18917A67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3C9C8F-CBB4-43B6-9203-3300945CAB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04272-D506-441D-8505-5571D19D6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E8316-9146-477B-A714-E0F31B2F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68ED30-C52B-420A-A61B-04F75043B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2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EAABF-E956-4425-8872-A6862C6D7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D094-DB61-4460-BE62-1637297D49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64DF3-EC79-41D4-A595-E36A062CE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AEF5A-A965-4965-8B24-FE0C09968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D1E52-F7BB-4C8E-9BF1-40E977EA5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3F6BBC-7293-4C2A-8809-6FC663AA2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39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823B3-5971-45F9-8B98-A1D2B37BE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15845-578D-4CA0-ACF1-A7D1BD1C74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1EDBE-329D-46A5-8DAE-2088B1BB3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CB9C0-F5E8-4FA2-A92F-EF4494647E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AAC6F-715C-43FC-99A6-9C3BE244A5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A9447B-43C9-40B0-A981-150C6D806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77768D-7C04-4FAB-BC39-94067E017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C8A39B-9684-483B-8A16-5E4D964C7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45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659DA-9942-4618-B2B7-CD9BCC734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2823C3-B1FC-4DAF-BF5A-5EC3A842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DD0954-AB38-4EE2-8DE5-629EECF76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A8D80-180B-4654-AD17-5FF7375EE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778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441A5-D12B-43AD-8BB7-A3206F905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B20CE5-8B51-4810-ABEF-E637F5205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774588-68CC-4D26-A459-183E5BFDC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883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F9DF3-140C-4662-AE89-CBB95BFFC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0D369F-E713-4FB0-97A7-0D51884DA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59B74E-B6DF-47B3-AF18-4A3C7594E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A4F2AD-68D7-4BB4-AF78-EA0B195D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D69BCB-0258-4F62-B490-EF5F67E29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00472-6B89-4532-A157-495B5BF3A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109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98BBC-BF79-45FA-8AD0-279388E13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E7F1E3-0B8E-426C-B73C-383D8F3B0A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CE9DC2-D70C-41D6-BC5A-9C73E3945F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2C271-1FFB-408A-81B1-AA9E33FBA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DAC186-AC2D-445F-838A-E65A13CE9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D02E6-303B-4928-A8BC-48EA7CF2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9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D49846-80C2-4C5A-9B74-5694CCDD3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CA7CD-1C2A-44A1-8E22-8F3CD26834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8573BE-06A4-4536-895F-B30025C8BA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0D88D-ECD3-45DC-9335-36DFFA41A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7BC4A-A15A-411B-BD4C-4F6D7AE062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F0C6F-38DD-4926-88E3-23662C88DC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67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png"/><Relationship Id="rId4" Type="http://schemas.openxmlformats.org/officeDocument/2006/relationships/hyperlink" Target="https://www.fanduel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rotoguru1.com/cgi-bin/fstats.cgi?pos=0&amp;sort=4&amp;game=f&amp;colA=0&amp;daypt=0&amp;xavg=0&amp;inact=0&amp;maxprc=99999&amp;outcsv=0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A person wearing a helmet&#10;&#10;Description generated with high confidence">
            <a:extLst>
              <a:ext uri="{FF2B5EF4-FFF2-40B4-BE49-F238E27FC236}">
                <a16:creationId xmlns:a16="http://schemas.microsoft.com/office/drawing/2014/main" id="{1CE343C9-BDF3-44E0-BB0A-868C4C551C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98" b="301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CDAEC91-5BCE-4B55-9CC0-43EF94CB734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16F7316-2A2E-4474-8DB1-EB7C121F0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3000" b="1" dirty="0"/>
              <a:t>A Bayesian Approach to Predicting NFL Quarterback Scores in Fanduel Tournaments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643464-2C99-49C0-BB65-85642D9117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3964" y="5242675"/>
            <a:ext cx="4299208" cy="1124874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US" sz="2600" b="1" dirty="0"/>
              <a:t>Aaron Ray </a:t>
            </a:r>
            <a:r>
              <a:rPr lang="en-US" sz="2600" dirty="0"/>
              <a:t>(aaronwr2)</a:t>
            </a:r>
          </a:p>
          <a:p>
            <a:pPr algn="l"/>
            <a:r>
              <a:rPr lang="en-US" sz="2600" b="1" dirty="0"/>
              <a:t>Michael Chan </a:t>
            </a:r>
            <a:r>
              <a:rPr lang="en-US" sz="2600" dirty="0"/>
              <a:t>(mhchan3)</a:t>
            </a:r>
          </a:p>
          <a:p>
            <a:pPr algn="l"/>
            <a:r>
              <a:rPr lang="en-US" sz="2600" b="1" dirty="0"/>
              <a:t>Kiomars Nassiri</a:t>
            </a:r>
            <a:r>
              <a:rPr lang="en-US" sz="2600" dirty="0"/>
              <a:t> (nassiri2)</a:t>
            </a:r>
          </a:p>
          <a:p>
            <a:pPr algn="l"/>
            <a:endParaRPr lang="en-US" sz="2000" dirty="0"/>
          </a:p>
        </p:txBody>
      </p:sp>
      <p:pic>
        <p:nvPicPr>
          <p:cNvPr id="29" name="Picture 28" descr="A close up of a sign&#10;&#10;Description generated with high confidence">
            <a:extLst>
              <a:ext uri="{FF2B5EF4-FFF2-40B4-BE49-F238E27FC236}">
                <a16:creationId xmlns:a16="http://schemas.microsoft.com/office/drawing/2014/main" id="{11849E3A-C84F-4D11-8220-537E4440E1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2924" y="5176824"/>
            <a:ext cx="1069606" cy="106960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9A08C9A-EB23-4708-97B5-21F50F74754C}"/>
              </a:ext>
            </a:extLst>
          </p:cNvPr>
          <p:cNvSpPr txBox="1"/>
          <p:nvPr/>
        </p:nvSpPr>
        <p:spPr>
          <a:xfrm>
            <a:off x="8418022" y="6367549"/>
            <a:ext cx="29814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STAT 578 - ABM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CA7D2C6A-5A12-4305-AD32-D4E61E22B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F0C6F-38DD-4926-88E3-23662C88DC5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334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Bayesian Hierarchical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b="1" dirty="0">
                <a:solidFill>
                  <a:srgbClr val="13294B"/>
                </a:solidFill>
                <a:latin typeface="Calibri" charset="0"/>
                <a:cs typeface="Calibri" charset="0"/>
              </a:rPr>
              <a:t>Sampling Distribution: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170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Bayesian Hierarchical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5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Diffuse Prior Distributions: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56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Bayesian Hierarchical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5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DAG For the Model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667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group of football players playing a football game&#10;&#10;Description generated with very high confidence">
            <a:extLst>
              <a:ext uri="{FF2B5EF4-FFF2-40B4-BE49-F238E27FC236}">
                <a16:creationId xmlns:a16="http://schemas.microsoft.com/office/drawing/2014/main" id="{F0278485-256B-438A-B260-2CDFC2E565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" r="18527" b="1"/>
          <a:stretch/>
        </p:blipFill>
        <p:spPr>
          <a:xfrm>
            <a:off x="7829551" y="2828925"/>
            <a:ext cx="4042410" cy="3388994"/>
          </a:xfrm>
          <a:prstGeom prst="rect">
            <a:avLst/>
          </a:prstGeom>
        </p:spPr>
      </p:pic>
      <p:pic>
        <p:nvPicPr>
          <p:cNvPr id="14" name="Picture 13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CBB3E683-39A9-4AE5-986C-A932A518C1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"/>
          <a:stretch/>
        </p:blipFill>
        <p:spPr>
          <a:xfrm>
            <a:off x="7829551" y="306909"/>
            <a:ext cx="4042409" cy="228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5929220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Fantasy Football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5" y="1623232"/>
            <a:ext cx="6355140" cy="43397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Participants in a Fantasy Football game act as the managers of a virtual football team and try to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maximize their points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by picking up the best line-up.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Points are given based on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actual performance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of players in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real-world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 competition. 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Each team is allowed a pre-determined number of players on its roster, as well as a specified number at each position that can or must be used in each game (the "starters")</a:t>
            </a:r>
            <a:r>
              <a:rPr lang="fa-IR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.</a:t>
            </a:r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85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78485-256B-438A-B260-2CDFC2E56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51" y="2999433"/>
            <a:ext cx="4042410" cy="30479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B3E683-39A9-4AE5-986C-A932A518C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51" y="439307"/>
            <a:ext cx="4042409" cy="20212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5929220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Quarterback (QB)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In this project, we are creating our Bayesian Model for the Quarterback position players.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Quarterbacks are usually considered the leader of the offensive team and they line up directly behind the offensive line.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“The quarterback touches the ball on almost every offensive play, and his successes and failures can have a </a:t>
            </a:r>
            <a:r>
              <a:rPr lang="en-US" sz="2400" i="1" dirty="0">
                <a:solidFill>
                  <a:srgbClr val="13294B"/>
                </a:solidFill>
                <a:latin typeface="Calibri" charset="0"/>
                <a:cs typeface="Calibri" charset="0"/>
              </a:rPr>
              <a:t>significant impact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on the fortunes of his team.” – Wikipedia 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1684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78485-256B-438A-B260-2CDFC2E565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51" y="3386336"/>
            <a:ext cx="4042410" cy="22741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B3E683-39A9-4AE5-986C-A932A518C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551" y="1049711"/>
            <a:ext cx="4042409" cy="8003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5929220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FanDuel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For the purpose of this project we have chosen to work with the data gathered from the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  <a:hlinkClick r:id="rId4"/>
              </a:rPr>
              <a:t>FanDuel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 internet company.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“FanDuel is a web-based fantasy sports game and with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6 million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registered users and is the </a:t>
            </a:r>
            <a:r>
              <a:rPr lang="en-US" sz="24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second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largest daily fantasy sports company (as measured by entry fees and user base) in the daily fantasy sports industry” – Wikipedia 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815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5929220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Objective &amp; Research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We have leveraged a Hierarchical Bayesian approach with the Markov Chain Monte Carlo method to predict the </a:t>
            </a:r>
            <a:r>
              <a:rPr lang="en-US" sz="2400" u="sng" dirty="0">
                <a:solidFill>
                  <a:srgbClr val="13294B"/>
                </a:solidFill>
                <a:latin typeface="Calibri" charset="0"/>
                <a:cs typeface="Calibri" charset="0"/>
              </a:rPr>
              <a:t>fantasy points likely to be scored by an NFL quarterback in any given game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.</a:t>
            </a:r>
          </a:p>
          <a:p>
            <a:endParaRPr lang="en-US" sz="24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In this project we are interested to know:</a:t>
            </a:r>
          </a:p>
          <a:p>
            <a:pPr lvl="1">
              <a:buFont typeface="Arial" panose="020B0604020202020204" pitchFamily="34" charset="0"/>
              <a:buChar char="‒"/>
            </a:pPr>
            <a:endParaRPr lang="en-US" sz="22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What features can help us effectively predict Fanduel points players receive in a future match?</a:t>
            </a:r>
          </a:p>
          <a:p>
            <a:pPr lvl="1">
              <a:buFont typeface="Arial" panose="020B0604020202020204" pitchFamily="34" charset="0"/>
              <a:buChar char="‒"/>
            </a:pPr>
            <a:endParaRPr lang="en-US" sz="2200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How reliable are the predictions for the future performance of players?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447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B3E683-39A9-4AE5-986C-A932A518C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5761" y="389281"/>
            <a:ext cx="3841359" cy="10278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497434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Dataset – Fanduel Stats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417104"/>
            <a:ext cx="6499227" cy="4545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Historical data on the performance of the players is extracted from the 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  <a:hlinkClick r:id="rId3"/>
              </a:rPr>
              <a:t>RotoGuru</a:t>
            </a:r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 website.</a:t>
            </a:r>
          </a:p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Data scraped from RotoGuru has information about 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The Fanduel points received by each player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Player’s position in a given week, 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Player’s opponent team in a given week, 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Home/Away match indication,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dirty="0">
                <a:solidFill>
                  <a:srgbClr val="13294B"/>
                </a:solidFill>
                <a:latin typeface="Calibri" charset="0"/>
                <a:cs typeface="Calibri" charset="0"/>
              </a:rPr>
              <a:t>Etc.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C0596D2-FE05-4233-95D5-5B31B31C00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2350" y="4942789"/>
            <a:ext cx="4757553" cy="93506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4B2CBF6-9515-4559-ADE7-78D7A79F4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8916895"/>
              </p:ext>
            </p:extLst>
          </p:nvPr>
        </p:nvGraphicFramePr>
        <p:xfrm>
          <a:off x="9025327" y="1745258"/>
          <a:ext cx="1782226" cy="40957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82226">
                  <a:extLst>
                    <a:ext uri="{9D8B030D-6E8A-4147-A177-3AD203B41FA5}">
                      <a16:colId xmlns:a16="http://schemas.microsoft.com/office/drawing/2014/main" val="2360513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Raw Data Fields</a:t>
                      </a:r>
                    </a:p>
                  </a:txBody>
                  <a:tcPr>
                    <a:solidFill>
                      <a:srgbClr val="E84A2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55745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Week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4287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4684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Player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09402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0066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978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Team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355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HomeGame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76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Opponent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2846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FanDuelPts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61220"/>
                  </a:ext>
                </a:extLst>
              </a:tr>
              <a:tr h="38731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FandDuelSalary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5156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7769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Data Preparation and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>
                <a:solidFill>
                  <a:srgbClr val="13294B"/>
                </a:solidFill>
                <a:latin typeface="Calibri" charset="0"/>
                <a:cs typeface="Calibri" charset="0"/>
              </a:rPr>
              <a:t>Raw data, then, undergoes different data preparation processes as follows: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Data Cleansing: 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Removing invalid records, binarizing indicator columns, Fixing naming issues, etc.</a:t>
            </a:r>
          </a:p>
          <a:p>
            <a:pPr lvl="1">
              <a:buFont typeface="Arial" panose="020B0604020202020204" pitchFamily="34" charset="0"/>
              <a:buChar char="‒"/>
            </a:pPr>
            <a:r>
              <a:rPr lang="en-US" sz="22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Data Wrangling – Running Calculations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u="sng" dirty="0">
                <a:solidFill>
                  <a:srgbClr val="13294B"/>
                </a:solidFill>
                <a:latin typeface="Calibri" charset="0"/>
                <a:cs typeface="Calibri" charset="0"/>
              </a:rPr>
              <a:t>Points Allowed to Position </a:t>
            </a:r>
            <a:r>
              <a:rPr lang="en-US" sz="2000" b="1" u="sng" dirty="0">
                <a:solidFill>
                  <a:srgbClr val="13294B"/>
                </a:solidFill>
                <a:latin typeface="Calibri" charset="0"/>
                <a:cs typeface="Calibri" charset="0"/>
              </a:rPr>
              <a:t>(PAP)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:</a:t>
            </a:r>
            <a:r>
              <a:rPr lang="en-US" sz="2000" i="1" dirty="0">
                <a:solidFill>
                  <a:srgbClr val="13294B"/>
                </a:solidFill>
                <a:latin typeface="Calibri" charset="0"/>
                <a:cs typeface="Calibri" charset="0"/>
              </a:rPr>
              <a:t> 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6-week</a:t>
            </a:r>
            <a:r>
              <a:rPr lang="en-US" sz="2000" i="1" dirty="0">
                <a:solidFill>
                  <a:srgbClr val="13294B"/>
                </a:solidFill>
                <a:latin typeface="Calibri" charset="0"/>
                <a:cs typeface="Calibri" charset="0"/>
              </a:rPr>
              <a:t> 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running mean and SD of PAPs are calculated for each record.</a:t>
            </a:r>
            <a:endParaRPr lang="en-US" sz="2000" b="1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pPr marL="457200" lvl="1" indent="0">
              <a:buNone/>
            </a:pPr>
            <a:r>
              <a:rPr lang="en-US" sz="20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PAP 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represents the typical total points that each player’s </a:t>
            </a:r>
            <a:r>
              <a:rPr lang="en-US" sz="2000" b="1" i="1" dirty="0">
                <a:solidFill>
                  <a:srgbClr val="13294B"/>
                </a:solidFill>
                <a:latin typeface="Calibri" charset="0"/>
                <a:cs typeface="Calibri" charset="0"/>
              </a:rPr>
              <a:t>opponent</a:t>
            </a:r>
            <a:r>
              <a:rPr lang="en-US" sz="20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 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has allowed to players of </a:t>
            </a:r>
            <a:r>
              <a:rPr lang="en-US" sz="2000" b="1" i="1" dirty="0">
                <a:solidFill>
                  <a:srgbClr val="13294B"/>
                </a:solidFill>
                <a:latin typeface="Calibri" charset="0"/>
                <a:cs typeface="Calibri" charset="0"/>
              </a:rPr>
              <a:t>that position</a:t>
            </a:r>
            <a:r>
              <a:rPr lang="en-US" sz="20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 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in any given game.</a:t>
            </a:r>
            <a:endParaRPr lang="en-US" sz="2000" b="1" dirty="0">
              <a:solidFill>
                <a:srgbClr val="13294B"/>
              </a:solidFill>
              <a:latin typeface="Calibri" charset="0"/>
              <a:cs typeface="Calibri" charset="0"/>
            </a:endParaRP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23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Data Preparation and Wrangling (cont’d)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4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>
              <a:buFont typeface="Arial" panose="020B0604020202020204" pitchFamily="34" charset="0"/>
              <a:buChar char="‒"/>
            </a:pPr>
            <a:r>
              <a:rPr lang="en-US" sz="2200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Data Wrangling - Running Calculations (cont’d)</a:t>
            </a:r>
            <a:endParaRPr lang="en-US" sz="2000" b="1" dirty="0">
              <a:solidFill>
                <a:srgbClr val="13294B"/>
              </a:solidFill>
              <a:latin typeface="Calibri" charset="0"/>
              <a:cs typeface="Calibri" charset="0"/>
            </a:endParaRPr>
          </a:p>
          <a:p>
            <a:pPr marL="914400" lvl="1" indent="-457200">
              <a:buFont typeface="+mj-lt"/>
              <a:buAutoNum type="arabicPeriod" startAt="2"/>
            </a:pPr>
            <a:r>
              <a:rPr lang="en-US" sz="2000" u="sng" dirty="0">
                <a:solidFill>
                  <a:srgbClr val="13294B"/>
                </a:solidFill>
                <a:latin typeface="Calibri" charset="0"/>
                <a:cs typeface="Calibri" charset="0"/>
              </a:rPr>
              <a:t>Points Scored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: 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5-week running mean and SD of the points scored by players who play a </a:t>
            </a:r>
            <a:r>
              <a:rPr lang="en-US" sz="2000" b="1" i="1" dirty="0">
                <a:solidFill>
                  <a:srgbClr val="13294B"/>
                </a:solidFill>
                <a:latin typeface="Calibri" charset="0"/>
                <a:cs typeface="Calibri" charset="0"/>
              </a:rPr>
              <a:t>certain position 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for a </a:t>
            </a:r>
            <a:r>
              <a:rPr lang="en-US" sz="2000" b="1" i="1" dirty="0">
                <a:solidFill>
                  <a:srgbClr val="13294B"/>
                </a:solidFill>
                <a:latin typeface="Calibri" charset="0"/>
                <a:cs typeface="Calibri" charset="0"/>
              </a:rPr>
              <a:t>given team</a:t>
            </a:r>
            <a:r>
              <a:rPr lang="en-US" sz="2000" dirty="0">
                <a:solidFill>
                  <a:srgbClr val="13294B"/>
                </a:solidFill>
                <a:latin typeface="Calibri" charset="0"/>
                <a:cs typeface="Calibri" charset="0"/>
              </a:rPr>
              <a:t>.</a:t>
            </a:r>
          </a:p>
          <a:p>
            <a:pPr marL="914400" lvl="1" indent="-457200">
              <a:buFont typeface="+mj-lt"/>
              <a:buAutoNum type="arabicPeriod" startAt="3"/>
            </a:pPr>
            <a:r>
              <a:rPr lang="en-US" sz="2000" u="sng" dirty="0">
                <a:solidFill>
                  <a:srgbClr val="13294B"/>
                </a:solidFill>
                <a:latin typeface="Calibri" charset="0"/>
                <a:cs typeface="Calibri" charset="0"/>
              </a:rPr>
              <a:t>Offensive and Defensive Ranks: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124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F64F6814-96D5-4463-898E-405CC0C401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3" y="321176"/>
            <a:ext cx="7174247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821515" y="595408"/>
            <a:ext cx="6499226" cy="10278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3600" b="1" dirty="0">
                <a:solidFill>
                  <a:srgbClr val="E84A27"/>
                </a:solidFill>
                <a:latin typeface="Georgia" charset="0"/>
              </a:rPr>
              <a:t>Bayesian Hierarchical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821515" y="1623232"/>
            <a:ext cx="6499227" cy="4339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b="1" dirty="0">
                <a:solidFill>
                  <a:srgbClr val="13294B"/>
                </a:solidFill>
                <a:latin typeface="Calibri" charset="0"/>
                <a:cs typeface="Calibri" charset="0"/>
              </a:rPr>
              <a:t>DAG For the Model</a:t>
            </a:r>
          </a:p>
          <a:p>
            <a:pPr lvl="1"/>
            <a:r>
              <a:rPr lang="en-US" b="1" dirty="0">
                <a:solidFill>
                  <a:srgbClr val="13294B"/>
                </a:solidFill>
                <a:latin typeface="Calibri" charset="0"/>
                <a:cs typeface="Calibri" charset="0"/>
              </a:rPr>
              <a:t>General Model Descriptions – Refer to Course slides.</a:t>
            </a:r>
          </a:p>
        </p:txBody>
      </p:sp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D49C35C4-2F05-4620-9063-1A014D803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355" y="5444482"/>
            <a:ext cx="600599" cy="60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74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3580</TotalTime>
  <Words>550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Georgia</vt:lpstr>
      <vt:lpstr>Office Theme</vt:lpstr>
      <vt:lpstr>A Bayesian Approach to Predicting NFL Quarterback Scores in Fanduel Tournaments</vt:lpstr>
      <vt:lpstr>Fantasy Football</vt:lpstr>
      <vt:lpstr>Quarterback (QB)</vt:lpstr>
      <vt:lpstr>FanDuel</vt:lpstr>
      <vt:lpstr>Objective &amp; Research Questions</vt:lpstr>
      <vt:lpstr>Dataset – Fanduel Stats</vt:lpstr>
      <vt:lpstr>Data Preparation and Wrangling</vt:lpstr>
      <vt:lpstr>Data Preparation and Wrangling (cont’d)</vt:lpstr>
      <vt:lpstr>Bayesian Hierarchical Model</vt:lpstr>
      <vt:lpstr>Bayesian Hierarchical Model</vt:lpstr>
      <vt:lpstr>Bayesian Hierarchical Model</vt:lpstr>
      <vt:lpstr>Bayesian Hierarchical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Nassiri Kahnamooee, Kiomars</dc:creator>
  <cp:lastModifiedBy>Kiomars Nassiri Kahnamooee</cp:lastModifiedBy>
  <cp:revision>40</cp:revision>
  <dcterms:created xsi:type="dcterms:W3CDTF">2017-12-05T12:33:52Z</dcterms:created>
  <dcterms:modified xsi:type="dcterms:W3CDTF">2017-12-08T00:42:47Z</dcterms:modified>
</cp:coreProperties>
</file>

<file path=docProps/thumbnail.jpeg>
</file>